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505" r:id="rId3"/>
    <p:sldId id="279" r:id="rId4"/>
    <p:sldId id="365" r:id="rId5"/>
    <p:sldId id="504" r:id="rId6"/>
    <p:sldId id="367" r:id="rId7"/>
    <p:sldId id="368" r:id="rId8"/>
    <p:sldId id="369" r:id="rId9"/>
    <p:sldId id="371" r:id="rId10"/>
    <p:sldId id="374" r:id="rId11"/>
    <p:sldId id="361" r:id="rId12"/>
    <p:sldId id="3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B7EA-7890-445E-A78D-1E9BC9CA8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59CB4-7BC5-47B0-9FD1-C5B2A3EAF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F0D50-7277-4D3F-8AA9-D323B072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852B0-DD95-474A-BCA1-D604B2E1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C183-283D-4CF8-9318-90A68CDD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3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C60E-B176-4E5C-ADC1-060B3209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5403F-1893-4432-A023-63BC927DB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FAE53-ABB6-4494-8927-8CC14C25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28D66-DF03-4250-8CEE-EF1CB6FF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4ECD3-82FF-46B9-AF38-BAC55006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E90C8-B017-4564-A22F-BB1B043C6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BDEC0-3ECE-4454-9C72-91A334DBB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00B65-4975-4328-88FA-AA0F0B82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8C8C6-B868-4C42-8DDF-BF5A21E3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E569D-14F2-4D1F-B7A1-C7241DA9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5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39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153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0"/>
          <p:cNvSpPr/>
          <p:nvPr userDrawn="1"/>
        </p:nvSpPr>
        <p:spPr>
          <a:xfrm flipH="1">
            <a:off x="10896600" y="5624055"/>
            <a:ext cx="1068843" cy="965339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2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09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08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1ED8-6A0B-4868-A674-30B3221D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0D70-B9CD-4B84-A114-DBA8E0065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094D0-4092-46E8-B671-02A11F27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7393-9AA3-4E93-80CD-B1BB3DC0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3537-FDB2-4915-BE83-B791054D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2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8C2B-571D-4FC6-A67D-43C275FB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D849-E68E-43D2-87A1-D094156E8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8F3A5-D7D4-486D-9002-051C97D4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60CF1-08A7-4E11-859C-7E45AB62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FE47B-E76E-44EB-BEEB-69181270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5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7BF7-1F5E-411E-8328-A4CFA001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3A97-ECC8-4A45-B1AE-AE93D2BF0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B50C1-FB16-4FB6-BF20-3DCBF0F27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0A66-3A28-44F6-B537-91328285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D0F59-5C58-4CB2-88D4-6890566F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188D3-5F21-4BF3-B499-F26A3937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3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701F-AF11-4D60-920D-F6F2A0BC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29815-DB7B-4CA9-A539-2786151E7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638C1-12AF-4EBE-9B91-C63B3C065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D606E-41B8-4A90-B74A-43B6237E2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F78BB-2668-4C3C-AFC8-412F79C03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49557-276C-4CF1-87CF-2E3FF686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CDAAD-D858-4A4A-9EF0-06F82245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52810D-487A-49B3-989E-0283E5FE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5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868D-AFD1-4515-A755-7D470AE1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E2209-01BA-477B-9965-D46CA761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2F9CA-CDF8-401E-9FDD-C13EDEFC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BBEFE-8801-49E0-8651-BD82E87A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074DA-D98C-423D-A9BE-600BF06D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94745-49CF-4D82-BA7D-AF68EF24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225D-E071-4A19-8668-1939EFB8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F180-EDAA-4329-B68D-06080182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D209-B214-4B31-8932-B7C434FA6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67D6B-4D78-46AF-91FD-44011733D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7FF1A-0DEB-4F94-9E4C-9226A7E8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694AE-39C0-4FE1-A7FE-E01407A4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C1C16-7F4A-475B-8B3F-3421B83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CDDF-44A9-4F57-A026-4D59ED25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7FC93-3C01-4779-BF25-5BFBC9374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25B7A-AAFD-4453-9E29-822A3A063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BD463-6A1E-4CC9-8265-7A80CD68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FB5F3-D382-4FBB-9726-D30588F9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DB797-788E-4C46-A9F2-438B3248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6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1931A-51C8-4C1A-B039-25CFAC08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B5B3D-CDC7-4445-9CEF-47C6E51ED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ABFA5-6FB9-4E9A-9CE1-48E7692A7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3408-D521-45CC-A6E5-439BE1E6377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04C7B-620D-4DA6-AACD-BF1AD9ED0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2D6B6-23EA-42B9-A39D-984BABE2D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2ABD9-D4D7-4624-A68C-C0D5320A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werlanguage.net/wp-content/uploads/2019/09/welco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2454"/>
          <a:stretch>
            <a:fillRect/>
          </a:stretch>
        </p:blipFill>
        <p:spPr bwMode="auto">
          <a:xfrm>
            <a:off x="72572" y="754742"/>
            <a:ext cx="12119428" cy="54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6"/>
    </mc:Choice>
    <mc:Fallback xmlns="">
      <p:transition spd="slow" advTm="69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154" y="2460907"/>
            <a:ext cx="1090246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36195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00550" algn="l"/>
              </a:tabLst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Which piece of information in the text do you think is the most interesting? </a:t>
            </a:r>
          </a:p>
          <a:p>
            <a:pPr marL="685800" marR="36195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00550" algn="l"/>
              </a:tabLst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What sports do you like watching in the Olympics?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alk Sticker for iOS &amp;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51065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37"/>
    </mc:Choice>
    <mc:Fallback xmlns="">
      <p:transition spd="slow" advTm="454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39" y="1267846"/>
            <a:ext cx="800159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HOMEWORK</a:t>
            </a:r>
            <a:endParaRPr lang="ko-KR" altLang="en-US" sz="88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27358" y="289594"/>
            <a:ext cx="2494119" cy="3583707"/>
            <a:chOff x="1557979" y="896814"/>
            <a:chExt cx="3867684" cy="5557331"/>
          </a:xfrm>
        </p:grpSpPr>
        <p:sp>
          <p:nvSpPr>
            <p:cNvPr id="52" name="Rectangle 51"/>
            <p:cNvSpPr/>
            <p:nvPr/>
          </p:nvSpPr>
          <p:spPr>
            <a:xfrm rot="2700000">
              <a:off x="2101362" y="896814"/>
              <a:ext cx="650630" cy="650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2700000">
              <a:off x="2896568" y="6096139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2700000">
              <a:off x="2567127" y="5748808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2700000">
              <a:off x="4582662" y="1199509"/>
              <a:ext cx="843001" cy="843001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 rot="2700000">
              <a:off x="1565472" y="1653505"/>
              <a:ext cx="3748823" cy="3763809"/>
            </a:xfrm>
            <a:custGeom>
              <a:avLst/>
              <a:gdLst>
                <a:gd name="connsiteX0" fmla="*/ 0 w 3748823"/>
                <a:gd name="connsiteY0" fmla="*/ 0 h 3748823"/>
                <a:gd name="connsiteX1" fmla="*/ 2057403 w 3748823"/>
                <a:gd name="connsiteY1" fmla="*/ 0 h 3748823"/>
                <a:gd name="connsiteX2" fmla="*/ 2057403 w 3748823"/>
                <a:gd name="connsiteY2" fmla="*/ 468603 h 3748823"/>
                <a:gd name="connsiteX3" fmla="*/ 468603 w 3748823"/>
                <a:gd name="connsiteY3" fmla="*/ 468603 h 3748823"/>
                <a:gd name="connsiteX4" fmla="*/ 468603 w 3748823"/>
                <a:gd name="connsiteY4" fmla="*/ 3280220 h 3748823"/>
                <a:gd name="connsiteX5" fmla="*/ 3280220 w 3748823"/>
                <a:gd name="connsiteY5" fmla="*/ 3280220 h 3748823"/>
                <a:gd name="connsiteX6" fmla="*/ 3280220 w 3748823"/>
                <a:gd name="connsiteY6" fmla="*/ 1691420 h 3748823"/>
                <a:gd name="connsiteX7" fmla="*/ 3748823 w 3748823"/>
                <a:gd name="connsiteY7" fmla="*/ 1691420 h 3748823"/>
                <a:gd name="connsiteX8" fmla="*/ 3748823 w 3748823"/>
                <a:gd name="connsiteY8" fmla="*/ 3748823 h 3748823"/>
                <a:gd name="connsiteX9" fmla="*/ 0 w 3748823"/>
                <a:gd name="connsiteY9" fmla="*/ 3748823 h 37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8823" h="3748823">
                  <a:moveTo>
                    <a:pt x="0" y="0"/>
                  </a:moveTo>
                  <a:lnTo>
                    <a:pt x="2057403" y="0"/>
                  </a:lnTo>
                  <a:lnTo>
                    <a:pt x="2057403" y="468603"/>
                  </a:lnTo>
                  <a:lnTo>
                    <a:pt x="468603" y="468603"/>
                  </a:lnTo>
                  <a:lnTo>
                    <a:pt x="468603" y="3280220"/>
                  </a:lnTo>
                  <a:lnTo>
                    <a:pt x="3280220" y="3280220"/>
                  </a:lnTo>
                  <a:lnTo>
                    <a:pt x="3280220" y="1691420"/>
                  </a:lnTo>
                  <a:lnTo>
                    <a:pt x="3748823" y="1691420"/>
                  </a:lnTo>
                  <a:lnTo>
                    <a:pt x="3748823" y="3748823"/>
                  </a:lnTo>
                  <a:lnTo>
                    <a:pt x="0" y="37488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8924" y="3797856"/>
            <a:ext cx="118872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Learn by heart all the new words.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  <a:p>
            <a:pPr marL="685800" lvl="0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Workbook: page 46.</a:t>
            </a:r>
          </a:p>
          <a:p>
            <a:pPr marL="685800" lvl="0" indent="-6858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Prepare Lesson 3 –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LANGUAGE FOCUS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Historic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5"/>
    </mc:Choice>
    <mc:Fallback xmlns="">
      <p:transition spd="slow" advTm="1815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5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>
            <a:fillRect/>
          </a:stretch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3"/>
    </mc:Choice>
    <mc:Fallback xmlns="">
      <p:transition spd="slow" advTm="15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2"/>
          <a:stretch>
            <a:fillRect/>
          </a:stretch>
        </p:blipFill>
        <p:spPr>
          <a:xfrm>
            <a:off x="1805940" y="922020"/>
            <a:ext cx="9237980" cy="485267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3882390" y="156845"/>
            <a:ext cx="4651375" cy="922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HOMEWORK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3"/>
    </mc:Choice>
    <mc:Fallback xmlns="">
      <p:transition spd="slow" advTm="122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50530" y="1443358"/>
            <a:ext cx="10883397" cy="341503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7200" dirty="0">
                <a:latin typeface="Arial Black" panose="020B0A04020102020204" pitchFamily="34" charset="0"/>
              </a:rPr>
              <a:t>UNIT 6: SPORTS</a:t>
            </a:r>
          </a:p>
          <a:p>
            <a:pPr lvl="0" algn="ctr"/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2</a:t>
            </a:r>
          </a:p>
          <a:p>
            <a:pPr algn="ctr"/>
            <a:r>
              <a:rPr lang="en-US" sz="72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Historic" panose="020B0502040204020203" pitchFamily="34" charset="0"/>
              </a:rPr>
              <a:t>READING - Page 74.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3"/>
    </mc:Choice>
    <mc:Fallback xmlns="">
      <p:transition spd="slow" advTm="1591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5830" y="4851400"/>
            <a:ext cx="608711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Swimming, marathon / running,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golf, rugby.</a:t>
            </a:r>
            <a:endParaRPr lang="en-US" sz="3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3"/>
          <a:stretch>
            <a:fillRect/>
          </a:stretch>
        </p:blipFill>
        <p:spPr>
          <a:xfrm>
            <a:off x="554990" y="0"/>
            <a:ext cx="10387330" cy="721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8025"/>
            <a:ext cx="5857875" cy="1452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3660" y="2160905"/>
            <a:ext cx="6005195" cy="1138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3660" y="3299460"/>
            <a:ext cx="6005195" cy="1471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71390"/>
            <a:ext cx="6005195" cy="14916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75" y="721995"/>
            <a:ext cx="6334760" cy="12528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535" y="1974215"/>
            <a:ext cx="6261100" cy="14058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1535" y="3371850"/>
            <a:ext cx="6261100" cy="1407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3"/>
    </mc:Choice>
    <mc:Fallback xmlns="">
      <p:transition spd="slow" advTm="34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3"/>
          <a:stretch>
            <a:fillRect/>
          </a:stretch>
        </p:blipFill>
        <p:spPr>
          <a:xfrm>
            <a:off x="0" y="68598"/>
            <a:ext cx="5088255" cy="5870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3955" y="1899920"/>
            <a:ext cx="167767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False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40120" y="1938655"/>
            <a:ext cx="615188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(There were only silver and bronze medals.)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8382" y="2452811"/>
            <a:ext cx="114173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True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73955" y="3208655"/>
            <a:ext cx="135699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False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0120" y="3230245"/>
            <a:ext cx="479552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(She was from Denmark.)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73947" y="3964098"/>
            <a:ext cx="1053465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True </a:t>
            </a:r>
          </a:p>
        </p:txBody>
      </p:sp>
      <p:sp>
        <p:nvSpPr>
          <p:cNvPr id="4" name="Rectangle 1"/>
          <p:cNvSpPr/>
          <p:nvPr/>
        </p:nvSpPr>
        <p:spPr>
          <a:xfrm>
            <a:off x="5088255" y="5175885"/>
            <a:ext cx="105346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False</a:t>
            </a:r>
            <a:endParaRPr lang="en-US" sz="3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8845" y="5728970"/>
            <a:ext cx="741807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(They were Olympic sports for the first time in 2016.)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1720" y="139789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2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31"/>
    </mc:Choice>
    <mc:Fallback xmlns="">
      <p:transition spd="slow" advTm="53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8" grpId="0"/>
      <p:bldP spid="10" grpId="0"/>
      <p:bldP spid="16" grpId="0"/>
      <p:bldP spid="12" grpId="0"/>
      <p:bldP spid="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ium Clipart Award Winning - Winner Podium Clipart, HD Png Download ,  Transparent Png Image - PNG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73" y="0"/>
            <a:ext cx="8929527" cy="65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259324"/>
            <a:ext cx="350139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1.winner (n)  </a:t>
            </a:r>
          </a:p>
          <a:p>
            <a:pPr algn="l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/ˈwɪnə(r)/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7"/>
    </mc:Choice>
    <mc:Fallback xmlns="">
      <p:transition spd="slow" advTm="11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59324"/>
            <a:ext cx="4693920" cy="175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swimmer (n)  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swɪmər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Olympics bound: Former Emory swimmer Andrew Wilson makes history | Emory  University | Atlanta, 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31" y="1021976"/>
            <a:ext cx="8329169" cy="55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3"/>
    </mc:Choice>
    <mc:Fallback xmlns="">
      <p:transition spd="slow" advTm="9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59324"/>
            <a:ext cx="3891915" cy="1660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medallist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</a:p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medəlɪst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3074" name="Picture 2" descr="How Much Do Countries Pay Their Gold Medalists? - InsideH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06" y="1075765"/>
            <a:ext cx="8256494" cy="55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2"/>
    </mc:Choice>
    <mc:Fallback xmlns="">
      <p:transition spd="slow" advTm="13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811" y="2060411"/>
            <a:ext cx="10972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marR="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A ______________ wins a competition. </a:t>
            </a:r>
          </a:p>
          <a:p>
            <a:pPr marL="1428750" marR="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A ______________wins a medal. </a:t>
            </a:r>
          </a:p>
          <a:p>
            <a:pPr marL="1428750" marR="0" indent="-1280795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A ______________swims.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855" y="268051"/>
            <a:ext cx="118641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Complete the sentences with the blue words </a:t>
            </a:r>
          </a:p>
          <a:p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from the text.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1365" y="2046441"/>
            <a:ext cx="20473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winner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1365" y="2867967"/>
            <a:ext cx="2749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medallist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1365" y="3765254"/>
            <a:ext cx="2783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swimmer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0"/>
    </mc:Choice>
    <mc:Fallback xmlns="">
      <p:transition spd="slow" advTm="26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2.9|7.5|2.6|2.5|3|2.5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3.2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187</Words>
  <Application>Microsoft Office PowerPoint</Application>
  <PresentationFormat>Widescreen</PresentationFormat>
  <Paragraphs>37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Arial Rounded MT Bold</vt:lpstr>
      <vt:lpstr>Calibri</vt:lpstr>
      <vt:lpstr>Calibri Light</vt:lpstr>
      <vt:lpstr>Lato Black</vt:lpstr>
      <vt:lpstr>Segoe UI Black</vt:lpstr>
      <vt:lpstr>Segoe UI Historic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bui</dc:creator>
  <cp:lastModifiedBy>hien bui</cp:lastModifiedBy>
  <cp:revision>1</cp:revision>
  <dcterms:created xsi:type="dcterms:W3CDTF">2022-02-06T07:28:57Z</dcterms:created>
  <dcterms:modified xsi:type="dcterms:W3CDTF">2022-02-06T07:38:18Z</dcterms:modified>
</cp:coreProperties>
</file>